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85" r:id="rId20"/>
    <p:sldId id="277" r:id="rId21"/>
    <p:sldId id="278" r:id="rId22"/>
    <p:sldId id="279" r:id="rId23"/>
    <p:sldId id="280" r:id="rId24"/>
    <p:sldId id="281" r:id="rId25"/>
    <p:sldId id="282" r:id="rId26"/>
    <p:sldId id="258" r:id="rId27"/>
    <p:sldId id="283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2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prime intent of fluid </a:t>
            </a:r>
            <a:r>
              <a:rPr lang="en-US" dirty="0" smtClean="0"/>
              <a:t>analysis is to evaluate the overall fluid condition</a:t>
            </a:r>
            <a:r>
              <a:rPr lang="en-US" dirty="0"/>
              <a:t> </a:t>
            </a:r>
            <a:r>
              <a:rPr lang="en-US" dirty="0" smtClean="0"/>
              <a:t>for the purpose of:</a:t>
            </a:r>
          </a:p>
          <a:p>
            <a:pPr lvl="1"/>
            <a:r>
              <a:rPr lang="en-US" dirty="0" smtClean="0"/>
              <a:t>Monitoring fluid change intervals</a:t>
            </a:r>
          </a:p>
          <a:p>
            <a:pPr lvl="1"/>
            <a:r>
              <a:rPr lang="en-US" dirty="0" smtClean="0"/>
              <a:t>Monitoring fluid contaminates</a:t>
            </a:r>
          </a:p>
          <a:p>
            <a:pPr lvl="2"/>
            <a:r>
              <a:rPr lang="en-US" dirty="0" smtClean="0"/>
              <a:t>Glycol</a:t>
            </a:r>
          </a:p>
          <a:p>
            <a:pPr lvl="2"/>
            <a:r>
              <a:rPr lang="en-US" dirty="0" smtClean="0"/>
              <a:t>Water</a:t>
            </a:r>
          </a:p>
          <a:p>
            <a:pPr lvl="2"/>
            <a:r>
              <a:rPr lang="en-US" dirty="0" smtClean="0"/>
              <a:t>Silicon based particles</a:t>
            </a:r>
          </a:p>
          <a:p>
            <a:pPr lvl="1"/>
            <a:r>
              <a:rPr lang="en-US" dirty="0" smtClean="0"/>
              <a:t>Monitoring wear metals</a:t>
            </a:r>
          </a:p>
          <a:p>
            <a:r>
              <a:rPr lang="en-US" dirty="0" smtClean="0"/>
              <a:t>Lab tests alone cannot consistently predict impending transmission failure</a:t>
            </a:r>
          </a:p>
          <a:p>
            <a:r>
              <a:rPr lang="en-US" dirty="0" smtClean="0"/>
              <a:t>Wear metal test results can be indicative of internal wear</a:t>
            </a:r>
          </a:p>
          <a:p>
            <a:pPr lvl="1"/>
            <a:r>
              <a:rPr lang="en-US" dirty="0" smtClean="0"/>
              <a:t>Results must be analyzed carefully</a:t>
            </a:r>
          </a:p>
          <a:p>
            <a:pPr lvl="1"/>
            <a:r>
              <a:rPr lang="en-US" dirty="0" smtClean="0"/>
              <a:t>Use in conjunction with other inspection procedures</a:t>
            </a:r>
          </a:p>
          <a:p>
            <a:pPr lvl="2"/>
            <a:r>
              <a:rPr lang="en-US" dirty="0" smtClean="0"/>
              <a:t>Oil pan/filter contents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64873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Viscosity</a:t>
            </a:r>
            <a:r>
              <a:rPr lang="en-US" sz="1400" dirty="0" smtClean="0"/>
              <a:t> (cont’d)</a:t>
            </a:r>
          </a:p>
          <a:p>
            <a:pPr lvl="1"/>
            <a:r>
              <a:rPr lang="en-US" dirty="0" smtClean="0"/>
              <a:t>Viscosity is measured in centistokes (</a:t>
            </a:r>
            <a:r>
              <a:rPr lang="en-US" dirty="0" err="1" smtClean="0"/>
              <a:t>cSt</a:t>
            </a:r>
            <a:r>
              <a:rPr lang="en-US" dirty="0" smtClean="0"/>
              <a:t>) at 40C and 100C temperatures</a:t>
            </a:r>
          </a:p>
          <a:p>
            <a:pPr lvl="1"/>
            <a:r>
              <a:rPr lang="en-US" dirty="0" smtClean="0"/>
              <a:t>New, unused TES 295/TES 389 fluid</a:t>
            </a:r>
          </a:p>
          <a:p>
            <a:pPr lvl="2"/>
            <a:r>
              <a:rPr lang="en-US" dirty="0" smtClean="0"/>
              <a:t>Viscosity of 7.5 </a:t>
            </a:r>
            <a:r>
              <a:rPr lang="en-US" dirty="0" err="1" smtClean="0"/>
              <a:t>cSt</a:t>
            </a:r>
            <a:r>
              <a:rPr lang="en-US" dirty="0" smtClean="0"/>
              <a:t> at 100C</a:t>
            </a:r>
          </a:p>
          <a:p>
            <a:pPr lvl="2"/>
            <a:r>
              <a:rPr lang="en-US" dirty="0" smtClean="0"/>
              <a:t>Maximum viscosity change is +/- 25%</a:t>
            </a:r>
          </a:p>
          <a:p>
            <a:pPr lvl="1"/>
            <a:r>
              <a:rPr lang="en-US" dirty="0" smtClean="0"/>
              <a:t>Viscosity change example</a:t>
            </a:r>
          </a:p>
          <a:p>
            <a:pPr lvl="2"/>
            <a:r>
              <a:rPr lang="en-US" dirty="0" smtClean="0"/>
              <a:t>New TES 389 fluid with 7.5 </a:t>
            </a:r>
            <a:r>
              <a:rPr lang="en-US" dirty="0" err="1" smtClean="0"/>
              <a:t>cSt</a:t>
            </a:r>
            <a:r>
              <a:rPr lang="en-US" dirty="0" smtClean="0"/>
              <a:t> viscosity at 100C</a:t>
            </a:r>
          </a:p>
          <a:p>
            <a:pPr lvl="3"/>
            <a:r>
              <a:rPr lang="en-US" dirty="0" smtClean="0"/>
              <a:t>After operational time same fluid has viscosity of 5.2 </a:t>
            </a:r>
            <a:r>
              <a:rPr lang="en-US" dirty="0" err="1" smtClean="0"/>
              <a:t>cSt</a:t>
            </a:r>
            <a:r>
              <a:rPr lang="en-US" dirty="0" smtClean="0"/>
              <a:t> at 100C</a:t>
            </a:r>
          </a:p>
          <a:p>
            <a:pPr lvl="2"/>
            <a:r>
              <a:rPr lang="en-US" dirty="0" smtClean="0"/>
              <a:t>Fluid has experience a 31% change in viscosity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82850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Acidity</a:t>
            </a:r>
          </a:p>
          <a:p>
            <a:pPr lvl="1"/>
            <a:r>
              <a:rPr lang="en-US" dirty="0" smtClean="0"/>
              <a:t>Total Acid Number (TAN) is measure of fluid acidity</a:t>
            </a:r>
          </a:p>
          <a:p>
            <a:pPr lvl="1"/>
            <a:r>
              <a:rPr lang="en-US" dirty="0" smtClean="0"/>
              <a:t>Advanced oxidation always accompanied by presence of acid</a:t>
            </a:r>
          </a:p>
          <a:p>
            <a:pPr lvl="2"/>
            <a:r>
              <a:rPr lang="en-US" dirty="0" smtClean="0"/>
              <a:t>Measured by adding potassium hydroxide (KOH) to fluid sample until color changes</a:t>
            </a:r>
          </a:p>
          <a:p>
            <a:pPr lvl="2"/>
            <a:r>
              <a:rPr lang="en-US" dirty="0" smtClean="0"/>
              <a:t>Acidity is expresses as milligrams of KOH required to neutralize a gram of fluid</a:t>
            </a:r>
          </a:p>
          <a:p>
            <a:pPr lvl="1"/>
            <a:r>
              <a:rPr lang="en-US" dirty="0" smtClean="0"/>
              <a:t>Maximum allowed TAN change is +3.0%</a:t>
            </a:r>
          </a:p>
          <a:p>
            <a:pPr lvl="2"/>
            <a:r>
              <a:rPr lang="en-US" dirty="0" smtClean="0"/>
              <a:t>Measured against level of a new fluid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71854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Acidity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Surface contact between mating components increases as fluid viscosity decreases</a:t>
            </a:r>
          </a:p>
          <a:p>
            <a:pPr lvl="2"/>
            <a:r>
              <a:rPr lang="en-US" dirty="0" smtClean="0"/>
              <a:t>Creates friction and wear between components</a:t>
            </a:r>
          </a:p>
          <a:p>
            <a:pPr lvl="3"/>
            <a:r>
              <a:rPr lang="en-US" dirty="0" smtClean="0"/>
              <a:t>Wear amount depends on load at mating surfaces</a:t>
            </a:r>
          </a:p>
          <a:p>
            <a:pPr lvl="1"/>
            <a:r>
              <a:rPr lang="en-US" dirty="0" smtClean="0"/>
              <a:t>Oxidation Example</a:t>
            </a:r>
          </a:p>
          <a:p>
            <a:pPr lvl="2"/>
            <a:r>
              <a:rPr lang="en-US" dirty="0" smtClean="0"/>
              <a:t>High load area of 3000/4000 charging pump busing and stator shaft journal mating surface</a:t>
            </a:r>
          </a:p>
          <a:p>
            <a:pPr lvl="3"/>
            <a:r>
              <a:rPr lang="en-US" dirty="0" smtClean="0"/>
              <a:t>Constant hydraulic pressure generation at this location creates high radial loads</a:t>
            </a:r>
          </a:p>
        </p:txBody>
      </p:sp>
    </p:spTree>
    <p:extLst>
      <p:ext uri="{BB962C8B-B14F-4D97-AF65-F5344CB8AC3E}">
        <p14:creationId xmlns:p14="http://schemas.microsoft.com/office/powerpoint/2010/main" val="1319776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8768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Acidity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Oxidation Example</a:t>
            </a:r>
            <a:r>
              <a:rPr lang="en-US" sz="1200" dirty="0" smtClean="0"/>
              <a:t> (cont’d)</a:t>
            </a:r>
            <a:endParaRPr lang="en-US" sz="1200" dirty="0"/>
          </a:p>
          <a:p>
            <a:pPr lvl="2"/>
            <a:r>
              <a:rPr lang="en-US" dirty="0"/>
              <a:t>High load area of 3000/4000 charging pump busing and stator shaft journal mating surface</a:t>
            </a:r>
          </a:p>
          <a:p>
            <a:pPr lvl="3"/>
            <a:r>
              <a:rPr lang="en-US" dirty="0"/>
              <a:t>Constant hydraulic pressure generation at this location creates high radial </a:t>
            </a:r>
            <a:r>
              <a:rPr lang="en-US" dirty="0" smtClean="0"/>
              <a:t>loads</a:t>
            </a:r>
          </a:p>
          <a:p>
            <a:pPr lvl="3"/>
            <a:r>
              <a:rPr lang="en-US" dirty="0" smtClean="0"/>
              <a:t>Continues friction causes bushing to move in charging pump drive gear</a:t>
            </a:r>
          </a:p>
          <a:p>
            <a:pPr lvl="3"/>
            <a:r>
              <a:rPr lang="en-US" dirty="0" smtClean="0"/>
              <a:t>Radial movement progresses to both radial and axial movement</a:t>
            </a:r>
          </a:p>
          <a:p>
            <a:pPr lvl="3"/>
            <a:r>
              <a:rPr lang="en-US" dirty="0" smtClean="0"/>
              <a:t>Axial movement imposes load on side of charging pump drive tangs</a:t>
            </a:r>
          </a:p>
          <a:p>
            <a:pPr lvl="4"/>
            <a:r>
              <a:rPr lang="en-US" dirty="0" smtClean="0"/>
              <a:t>Tangs will eventually fracture</a:t>
            </a:r>
          </a:p>
          <a:p>
            <a:pPr lvl="2"/>
            <a:r>
              <a:rPr lang="en-US" dirty="0" smtClean="0"/>
              <a:t>Wear found on this journal indicates fluid is oxidized beyond Allison maximum oxidation limits</a:t>
            </a:r>
          </a:p>
          <a:p>
            <a:pPr lvl="3"/>
            <a:r>
              <a:rPr lang="en-US" dirty="0" smtClean="0"/>
              <a:t>Can also indicate use of non-Allison approved fluid</a:t>
            </a:r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820" y="2133599"/>
            <a:ext cx="3733800" cy="310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633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Glycol and Water</a:t>
            </a:r>
          </a:p>
          <a:p>
            <a:pPr lvl="1"/>
            <a:r>
              <a:rPr lang="en-US" dirty="0" smtClean="0"/>
              <a:t>Most common and harmful contaminants found in transmission fluid</a:t>
            </a:r>
          </a:p>
          <a:p>
            <a:pPr lvl="1"/>
            <a:r>
              <a:rPr lang="en-US" dirty="0" smtClean="0"/>
              <a:t>Water</a:t>
            </a:r>
          </a:p>
          <a:p>
            <a:pPr lvl="2"/>
            <a:r>
              <a:rPr lang="en-US" dirty="0" smtClean="0"/>
              <a:t>Poor lubricant</a:t>
            </a:r>
          </a:p>
          <a:p>
            <a:pPr lvl="2"/>
            <a:r>
              <a:rPr lang="en-US" dirty="0" smtClean="0"/>
              <a:t>Promotes rust</a:t>
            </a:r>
          </a:p>
          <a:p>
            <a:pPr lvl="2"/>
            <a:r>
              <a:rPr lang="en-US" dirty="0" smtClean="0"/>
              <a:t>Leads to component failure</a:t>
            </a:r>
          </a:p>
          <a:p>
            <a:pPr lvl="2"/>
            <a:r>
              <a:rPr lang="en-US" dirty="0" smtClean="0"/>
              <a:t>Affects clutch plates</a:t>
            </a:r>
          </a:p>
          <a:p>
            <a:pPr lvl="3"/>
            <a:r>
              <a:rPr lang="en-US" dirty="0" smtClean="0"/>
              <a:t>Penetrates facing of friction clutch plate and rusts steel core</a:t>
            </a:r>
          </a:p>
          <a:p>
            <a:pPr lvl="4"/>
            <a:r>
              <a:rPr lang="en-US" dirty="0" smtClean="0"/>
              <a:t>Causes separation of friction material from core</a:t>
            </a:r>
          </a:p>
          <a:p>
            <a:pPr lvl="3"/>
            <a:r>
              <a:rPr lang="en-US" dirty="0" smtClean="0"/>
              <a:t>Presence of water in friction material greatly reduces fluid frictional resistance during clutch apply</a:t>
            </a:r>
          </a:p>
          <a:p>
            <a:pPr lvl="4"/>
            <a:r>
              <a:rPr lang="en-US" dirty="0" smtClean="0"/>
              <a:t>Excessive friction converts water to steam, damaging plate’s frictional material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02806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00200"/>
            <a:ext cx="46482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Glycol and Water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Glycol</a:t>
            </a:r>
          </a:p>
          <a:p>
            <a:pPr lvl="2"/>
            <a:r>
              <a:rPr lang="en-US" dirty="0" smtClean="0"/>
              <a:t>Elements found in glycol attack bonding agents binding clutch plate friction material together and to the steel core</a:t>
            </a:r>
          </a:p>
          <a:p>
            <a:pPr lvl="3"/>
            <a:r>
              <a:rPr lang="en-US" dirty="0" smtClean="0"/>
              <a:t>Results in de-bonding of friction material from core</a:t>
            </a:r>
          </a:p>
          <a:p>
            <a:pPr lvl="2"/>
            <a:r>
              <a:rPr lang="en-US" dirty="0" smtClean="0"/>
              <a:t>Identified on analysis report as negative or positive</a:t>
            </a:r>
          </a:p>
          <a:p>
            <a:pPr lvl="3"/>
            <a:r>
              <a:rPr lang="en-US" dirty="0" smtClean="0"/>
              <a:t>No trace (positive reading) is allowed</a:t>
            </a:r>
          </a:p>
          <a:p>
            <a:pPr lvl="3"/>
            <a:r>
              <a:rPr lang="en-US" dirty="0" smtClean="0"/>
              <a:t>Not always identified by lab due to evaporation or lab error</a:t>
            </a:r>
          </a:p>
          <a:p>
            <a:pPr lvl="2"/>
            <a:r>
              <a:rPr lang="en-US" dirty="0" smtClean="0"/>
              <a:t>Presence can be visually identified in fluid</a:t>
            </a:r>
          </a:p>
          <a:p>
            <a:pPr lvl="3"/>
            <a:r>
              <a:rPr lang="en-US" dirty="0" smtClean="0"/>
              <a:t>Causes fluid discoloration</a:t>
            </a:r>
          </a:p>
          <a:p>
            <a:pPr lvl="4"/>
            <a:r>
              <a:rPr lang="en-US" dirty="0" smtClean="0"/>
              <a:t>Lighter in color (pink/orange)</a:t>
            </a:r>
          </a:p>
          <a:p>
            <a:pPr lvl="3"/>
            <a:r>
              <a:rPr lang="en-US" dirty="0" smtClean="0"/>
              <a:t>Applies to water contamination as well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214127"/>
            <a:ext cx="2461905" cy="19619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937934"/>
            <a:ext cx="2565167" cy="21674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719" y="4572000"/>
            <a:ext cx="2085762" cy="21154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2438400"/>
            <a:ext cx="1543296" cy="24191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6343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Glycol and Water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Presence of rust is key indicator of water/glycol contamination</a:t>
            </a:r>
          </a:p>
          <a:p>
            <a:pPr lvl="2"/>
            <a:r>
              <a:rPr lang="en-US" dirty="0" smtClean="0"/>
              <a:t>Look specifically for presence of Sodium (Na) and Potassium (K) in lab report</a:t>
            </a:r>
          </a:p>
          <a:p>
            <a:pPr lvl="3"/>
            <a:r>
              <a:rPr lang="en-US" dirty="0" smtClean="0"/>
              <a:t>Presence greater than 10 parts per million (ppm) indicates glycol contamination even if report shows negative for glycol</a:t>
            </a:r>
          </a:p>
          <a:p>
            <a:pPr lvl="4"/>
            <a:r>
              <a:rPr lang="en-US" dirty="0" smtClean="0"/>
              <a:t>Elements almost always found singularly or together in glycol</a:t>
            </a:r>
          </a:p>
          <a:p>
            <a:pPr lvl="3"/>
            <a:r>
              <a:rPr lang="en-US" dirty="0" smtClean="0"/>
              <a:t>Presence of high Na without K can indicate presence of road salts in transmission</a:t>
            </a:r>
          </a:p>
          <a:p>
            <a:pPr lvl="4"/>
            <a:r>
              <a:rPr lang="en-US" dirty="0" smtClean="0"/>
              <a:t>Inspect dipstick fill tube seals for deterioration or improper alignment</a:t>
            </a:r>
          </a:p>
          <a:p>
            <a:pPr lvl="4"/>
            <a:r>
              <a:rPr lang="en-US" dirty="0" smtClean="0"/>
              <a:t>Inspect breather area for accumulation of road salts</a:t>
            </a:r>
          </a:p>
          <a:p>
            <a:pPr lvl="4"/>
            <a:r>
              <a:rPr lang="en-US" dirty="0" smtClean="0"/>
              <a:t>Look for holes in transmission housing created by salt corrosion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295400"/>
            <a:ext cx="2651579" cy="2819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810000"/>
            <a:ext cx="2667000" cy="285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76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Glycol and Water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Possible reasons for negative glycol report even though transmission exhibits contamination characteristics</a:t>
            </a:r>
          </a:p>
          <a:p>
            <a:pPr lvl="2"/>
            <a:r>
              <a:rPr lang="en-US" dirty="0" smtClean="0"/>
              <a:t>Fluid recently changed due to cooler failure/replacement</a:t>
            </a:r>
          </a:p>
          <a:p>
            <a:pPr lvl="3"/>
            <a:r>
              <a:rPr lang="en-US" dirty="0" smtClean="0"/>
              <a:t>Transmission operated sufficient amount of time to evaporate glycol/water form fluid</a:t>
            </a:r>
          </a:p>
          <a:p>
            <a:pPr lvl="2"/>
            <a:r>
              <a:rPr lang="en-US" dirty="0" smtClean="0"/>
              <a:t>Non-representative fluid sample provided to lab</a:t>
            </a:r>
          </a:p>
          <a:p>
            <a:pPr lvl="2"/>
            <a:r>
              <a:rPr lang="en-US" dirty="0" smtClean="0"/>
              <a:t>Excessive amount of time between sample collection and lab analysis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62452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Glycol and Water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Any time glycol or water is present in a transmission</a:t>
            </a:r>
          </a:p>
          <a:p>
            <a:pPr lvl="2"/>
            <a:r>
              <a:rPr lang="en-US" dirty="0" smtClean="0"/>
              <a:t>Transmission must be completely disassembled and cleaned</a:t>
            </a:r>
          </a:p>
          <a:p>
            <a:pPr lvl="2"/>
            <a:r>
              <a:rPr lang="en-US" dirty="0" smtClean="0"/>
              <a:t>Replace parts per SIL 18-TR-98</a:t>
            </a:r>
          </a:p>
          <a:p>
            <a:pPr lvl="2"/>
            <a:r>
              <a:rPr lang="en-US" dirty="0" smtClean="0"/>
              <a:t>Draining and refilling transmission with new fluid is </a:t>
            </a:r>
            <a:r>
              <a:rPr lang="en-US" b="1" u="sng" dirty="0" smtClean="0"/>
              <a:t>not an acceptable fix</a:t>
            </a:r>
          </a:p>
          <a:p>
            <a:pPr lvl="3"/>
            <a:r>
              <a:rPr lang="en-US" dirty="0" smtClean="0"/>
              <a:t>Will eventually lead to transmission failure</a:t>
            </a:r>
          </a:p>
          <a:p>
            <a:pPr lvl="1"/>
            <a:r>
              <a:rPr lang="en-US" dirty="0" smtClean="0"/>
              <a:t>Maximum limit for water is 0.2%</a:t>
            </a:r>
          </a:p>
          <a:p>
            <a:pPr lvl="2"/>
            <a:r>
              <a:rPr lang="en-US" dirty="0" smtClean="0"/>
              <a:t>Equal to 2000 ppm</a:t>
            </a:r>
          </a:p>
          <a:p>
            <a:pPr lvl="2"/>
            <a:r>
              <a:rPr lang="en-US" dirty="0" smtClean="0"/>
              <a:t>Calculated as follows</a:t>
            </a:r>
          </a:p>
          <a:p>
            <a:pPr lvl="3"/>
            <a:r>
              <a:rPr lang="en-US" dirty="0" smtClean="0"/>
              <a:t>2000 liters x total transmission fluid volume / 1,000,000 liters = liters of water</a:t>
            </a:r>
          </a:p>
          <a:p>
            <a:pPr lvl="2"/>
            <a:r>
              <a:rPr lang="en-US" dirty="0" smtClean="0"/>
              <a:t>Example calculation with total fluid volume of 30 liters</a:t>
            </a:r>
          </a:p>
          <a:p>
            <a:pPr lvl="3"/>
            <a:r>
              <a:rPr lang="en-US" dirty="0" smtClean="0"/>
              <a:t>2000 x 30 / 1,000,000 = 0.06 liters of water (60 ml)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402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17161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/>
              <a:t>Visual example of 60 ml water compared to 19 liter container – 60 ml is 2</a:t>
            </a:r>
            <a:r>
              <a:rPr lang="en-US" sz="1800" b="1" baseline="30000" dirty="0" smtClean="0"/>
              <a:t>nd</a:t>
            </a:r>
            <a:r>
              <a:rPr lang="en-US" sz="1800" b="1" dirty="0" smtClean="0"/>
              <a:t> black line on fluid sample bottle</a:t>
            </a:r>
            <a:endParaRPr lang="en-US" sz="1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199" y="1600200"/>
            <a:ext cx="4781753" cy="5029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43199" y="4419600"/>
            <a:ext cx="1143001" cy="220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34075" y="1600200"/>
            <a:ext cx="2181125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62400" y="6550223"/>
            <a:ext cx="3828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Glycol/water contaminated Transmission fluid</a:t>
            </a:r>
          </a:p>
        </p:txBody>
      </p:sp>
    </p:spTree>
    <p:extLst>
      <p:ext uri="{BB962C8B-B14F-4D97-AF65-F5344CB8AC3E}">
        <p14:creationId xmlns:p14="http://schemas.microsoft.com/office/powerpoint/2010/main" val="243731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Allison Approved Fluids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Vital to transmission reliability and durability</a:t>
            </a:r>
          </a:p>
          <a:p>
            <a:r>
              <a:rPr lang="en-US" dirty="0" smtClean="0"/>
              <a:t>Transmission fluid functions</a:t>
            </a:r>
          </a:p>
          <a:p>
            <a:pPr lvl="1"/>
            <a:r>
              <a:rPr lang="en-US" dirty="0" smtClean="0"/>
              <a:t>Hydrodynamic energy medium for use in torque converter</a:t>
            </a:r>
          </a:p>
          <a:p>
            <a:pPr lvl="1"/>
            <a:r>
              <a:rPr lang="en-US" dirty="0" smtClean="0"/>
              <a:t>Hydrostatic energy medium for use in hydraulic control circuits</a:t>
            </a:r>
          </a:p>
          <a:p>
            <a:pPr lvl="1"/>
            <a:r>
              <a:rPr lang="en-US" dirty="0" smtClean="0"/>
              <a:t>Lubricating medium</a:t>
            </a:r>
          </a:p>
          <a:p>
            <a:pPr lvl="1"/>
            <a:r>
              <a:rPr lang="en-US" dirty="0" smtClean="0"/>
              <a:t>Sliding friction energy medium for clutches</a:t>
            </a:r>
          </a:p>
          <a:p>
            <a:pPr lvl="1"/>
            <a:r>
              <a:rPr lang="en-US" dirty="0" smtClean="0"/>
              <a:t>Heat transfer medium</a:t>
            </a:r>
          </a:p>
          <a:p>
            <a:pPr lvl="1"/>
            <a:r>
              <a:rPr lang="en-US" dirty="0" smtClean="0"/>
              <a:t>Act as sealant to help improve the ability of seals with maintaining hydraulic pressure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322865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Wear metals</a:t>
            </a:r>
          </a:p>
          <a:p>
            <a:pPr lvl="1"/>
            <a:r>
              <a:rPr lang="en-US" dirty="0" smtClean="0"/>
              <a:t>Transmission components experience wear during normal operation</a:t>
            </a:r>
          </a:p>
          <a:p>
            <a:pPr lvl="1"/>
            <a:r>
              <a:rPr lang="en-US" dirty="0" smtClean="0"/>
              <a:t>Microscopic particles enter fluid</a:t>
            </a:r>
          </a:p>
          <a:p>
            <a:pPr lvl="2"/>
            <a:r>
              <a:rPr lang="en-US" dirty="0" smtClean="0"/>
              <a:t>Due to particles being smaller than micron rating of transmission filters</a:t>
            </a:r>
          </a:p>
          <a:p>
            <a:pPr lvl="1"/>
            <a:r>
              <a:rPr lang="en-US" dirty="0" smtClean="0"/>
              <a:t>Wear metal analysis monitors identity and levels of wear metals in fluid</a:t>
            </a:r>
          </a:p>
          <a:p>
            <a:pPr lvl="2"/>
            <a:r>
              <a:rPr lang="en-US" dirty="0" smtClean="0"/>
              <a:t>Documenting concentration levels of these particles over time provides information on wear rate of internal components</a:t>
            </a:r>
          </a:p>
          <a:p>
            <a:pPr lvl="3"/>
            <a:r>
              <a:rPr lang="en-US" dirty="0" smtClean="0"/>
              <a:t>Information is only meaningful when used in conjunction with a prescribed procedure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3637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Absolute maximum wear metal values cannot be applied to a transmission due to many variables</a:t>
            </a:r>
          </a:p>
          <a:p>
            <a:pPr lvl="2"/>
            <a:r>
              <a:rPr lang="en-US" dirty="0" smtClean="0"/>
              <a:t>Transmission series</a:t>
            </a:r>
          </a:p>
          <a:p>
            <a:pPr lvl="2"/>
            <a:r>
              <a:rPr lang="en-US" dirty="0" smtClean="0"/>
              <a:t>Transmission applications</a:t>
            </a:r>
          </a:p>
          <a:p>
            <a:pPr lvl="2"/>
            <a:r>
              <a:rPr lang="en-US" dirty="0" smtClean="0"/>
              <a:t>Laboratory variance</a:t>
            </a:r>
          </a:p>
          <a:p>
            <a:pPr lvl="2"/>
            <a:r>
              <a:rPr lang="en-US" dirty="0" smtClean="0"/>
              <a:t>Laboratory interpretations</a:t>
            </a:r>
          </a:p>
          <a:p>
            <a:pPr lvl="1"/>
            <a:r>
              <a:rPr lang="en-US" dirty="0" smtClean="0"/>
              <a:t>Rendering universal limits is nearly impossible even within the same transmission series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3282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Must be evaluated using a “trend line” approach</a:t>
            </a:r>
          </a:p>
          <a:p>
            <a:pPr lvl="2"/>
            <a:r>
              <a:rPr lang="en-US" dirty="0" smtClean="0"/>
              <a:t>Concentration of each wear metal from each transmission must be plotted over a period of time</a:t>
            </a:r>
          </a:p>
          <a:p>
            <a:pPr lvl="3"/>
            <a:r>
              <a:rPr lang="en-US" dirty="0" smtClean="0"/>
              <a:t>Line of “best fit” drawn through plotted points is considered the “trend line”</a:t>
            </a:r>
          </a:p>
          <a:p>
            <a:pPr lvl="3"/>
            <a:r>
              <a:rPr lang="en-US" dirty="0" smtClean="0"/>
              <a:t>Minimum of four data points must be present before trend line can be established</a:t>
            </a:r>
          </a:p>
          <a:p>
            <a:pPr lvl="3"/>
            <a:r>
              <a:rPr lang="en-US" dirty="0" smtClean="0"/>
              <a:t>First data point should be from new, unused sample of fluid</a:t>
            </a:r>
          </a:p>
          <a:p>
            <a:pPr lvl="4"/>
            <a:r>
              <a:rPr lang="en-US" dirty="0" smtClean="0"/>
              <a:t>Establishes baseline</a:t>
            </a:r>
          </a:p>
          <a:p>
            <a:pPr lvl="2"/>
            <a:r>
              <a:rPr lang="en-US" dirty="0" smtClean="0"/>
              <a:t>Concern and further evaluation should only occur when significant deviation from projected trend line is present</a:t>
            </a:r>
          </a:p>
          <a:p>
            <a:pPr lvl="3"/>
            <a:r>
              <a:rPr lang="en-US" dirty="0" smtClean="0"/>
              <a:t>Laboratory results alone cannot consistently predict impending transmission failure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024190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Wear metal test results can be indicative of internal wear</a:t>
            </a:r>
          </a:p>
          <a:p>
            <a:pPr lvl="2"/>
            <a:r>
              <a:rPr lang="en-US" dirty="0" smtClean="0"/>
              <a:t>Results must be analyzed carefully</a:t>
            </a:r>
          </a:p>
          <a:p>
            <a:pPr lvl="2"/>
            <a:r>
              <a:rPr lang="en-US" dirty="0" smtClean="0"/>
              <a:t>Results must be used in conjunction with other inspection procedures</a:t>
            </a:r>
          </a:p>
          <a:p>
            <a:pPr lvl="3"/>
            <a:r>
              <a:rPr lang="en-US" dirty="0" smtClean="0"/>
              <a:t>Oil pan content inspection</a:t>
            </a:r>
          </a:p>
          <a:p>
            <a:pPr lvl="1"/>
            <a:r>
              <a:rPr lang="en-US" dirty="0" smtClean="0"/>
              <a:t>Identifying impending failure through monitoring involves a little luck</a:t>
            </a:r>
          </a:p>
          <a:p>
            <a:pPr lvl="2"/>
            <a:r>
              <a:rPr lang="en-US" dirty="0" smtClean="0"/>
              <a:t>Time between beginning and ultimate component failure is short</a:t>
            </a:r>
          </a:p>
          <a:p>
            <a:pPr lvl="3"/>
            <a:r>
              <a:rPr lang="en-US" dirty="0" smtClean="0"/>
              <a:t>Does not typically take months for complete failure</a:t>
            </a:r>
          </a:p>
          <a:p>
            <a:pPr lvl="3"/>
            <a:r>
              <a:rPr lang="en-US" dirty="0" smtClean="0"/>
              <a:t>Possible that last fluid sample has no significant deviations for wear metals</a:t>
            </a:r>
          </a:p>
          <a:p>
            <a:pPr lvl="4"/>
            <a:r>
              <a:rPr lang="en-US" dirty="0" smtClean="0"/>
              <a:t>Complete failure may occur before next fluid analysis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70278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SIL 17-TR-96 provides recommended fluid sample intervals</a:t>
            </a:r>
          </a:p>
          <a:p>
            <a:pPr lvl="2"/>
            <a:r>
              <a:rPr lang="en-US" dirty="0" smtClean="0"/>
              <a:t>Very general recommendations</a:t>
            </a:r>
          </a:p>
          <a:p>
            <a:pPr lvl="2"/>
            <a:r>
              <a:rPr lang="en-US" dirty="0" smtClean="0"/>
              <a:t>Sample frequency based on:</a:t>
            </a:r>
          </a:p>
          <a:p>
            <a:pPr lvl="3"/>
            <a:r>
              <a:rPr lang="en-US" dirty="0" smtClean="0"/>
              <a:t>Transmission series</a:t>
            </a:r>
          </a:p>
          <a:p>
            <a:pPr lvl="3"/>
            <a:r>
              <a:rPr lang="en-US" dirty="0" smtClean="0"/>
              <a:t>Transmission operational time</a:t>
            </a:r>
          </a:p>
          <a:p>
            <a:pPr lvl="3"/>
            <a:r>
              <a:rPr lang="en-US" dirty="0" smtClean="0"/>
              <a:t>Transmission application</a:t>
            </a:r>
          </a:p>
          <a:p>
            <a:pPr lvl="3"/>
            <a:r>
              <a:rPr lang="en-US" dirty="0" smtClean="0"/>
              <a:t>Severity of service</a:t>
            </a:r>
          </a:p>
          <a:p>
            <a:pPr lvl="1"/>
            <a:r>
              <a:rPr lang="en-US" dirty="0" smtClean="0"/>
              <a:t>Example</a:t>
            </a:r>
          </a:p>
          <a:p>
            <a:pPr lvl="2"/>
            <a:r>
              <a:rPr lang="en-US" dirty="0" smtClean="0"/>
              <a:t>Expense to predict failure of a 2000 series in a school bus vs. 9800 series in an oil field application is vastly different</a:t>
            </a:r>
          </a:p>
          <a:p>
            <a:pPr lvl="3"/>
            <a:r>
              <a:rPr lang="en-US" dirty="0" smtClean="0"/>
              <a:t>Financial benefit of repairing transmission before failure is much greater with the 9800 series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907077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Wear metals</a:t>
            </a:r>
            <a:r>
              <a:rPr lang="en-US" sz="1300" dirty="0" smtClean="0"/>
              <a:t> (cont’d)</a:t>
            </a:r>
          </a:p>
          <a:p>
            <a:pPr lvl="1"/>
            <a:r>
              <a:rPr lang="en-US" dirty="0" smtClean="0"/>
              <a:t>Wear metal chart examples</a:t>
            </a:r>
          </a:p>
          <a:p>
            <a:pPr lvl="2"/>
            <a:r>
              <a:rPr lang="en-US" dirty="0" smtClean="0"/>
              <a:t>Shows wear metal values over a period of time</a:t>
            </a:r>
          </a:p>
          <a:p>
            <a:pPr lvl="2"/>
            <a:r>
              <a:rPr lang="en-US" dirty="0" smtClean="0"/>
              <a:t>Values can be/are influenced by:</a:t>
            </a:r>
          </a:p>
          <a:p>
            <a:pPr lvl="3"/>
            <a:r>
              <a:rPr lang="en-US" dirty="0" smtClean="0"/>
              <a:t>Transmission model</a:t>
            </a:r>
          </a:p>
          <a:p>
            <a:pPr lvl="3"/>
            <a:r>
              <a:rPr lang="en-US" dirty="0" smtClean="0"/>
              <a:t>Transmission vocation</a:t>
            </a:r>
          </a:p>
          <a:p>
            <a:pPr lvl="3"/>
            <a:r>
              <a:rPr lang="en-US" dirty="0" smtClean="0"/>
              <a:t>Transmission fluid type</a:t>
            </a:r>
          </a:p>
          <a:p>
            <a:pPr lvl="2"/>
            <a:r>
              <a:rPr lang="en-US" dirty="0" smtClean="0"/>
              <a:t>Values provided are from two 3000 series transmissions</a:t>
            </a:r>
          </a:p>
          <a:p>
            <a:pPr lvl="3"/>
            <a:r>
              <a:rPr lang="en-US" dirty="0" smtClean="0"/>
              <a:t>Operating in refuse vocation</a:t>
            </a:r>
          </a:p>
          <a:p>
            <a:pPr lvl="3"/>
            <a:r>
              <a:rPr lang="en-US" dirty="0" smtClean="0"/>
              <a:t>Using </a:t>
            </a:r>
            <a:r>
              <a:rPr lang="en-US" dirty="0" err="1" smtClean="0"/>
              <a:t>TranSynd</a:t>
            </a:r>
            <a:r>
              <a:rPr lang="en-US" dirty="0" smtClean="0"/>
              <a:t> fluid</a:t>
            </a:r>
          </a:p>
          <a:p>
            <a:pPr lvl="3"/>
            <a:r>
              <a:rPr lang="en-US" dirty="0" smtClean="0"/>
              <a:t>Both transmissions are in separate operating fleets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38199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17161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/>
              <a:t>Wear Metal Chart #1</a:t>
            </a:r>
            <a:endParaRPr lang="en-US" sz="1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40" y="1524000"/>
            <a:ext cx="8534400" cy="514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27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17161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 smtClean="0"/>
              <a:t>Wear Metal Chart #2</a:t>
            </a:r>
            <a:endParaRPr lang="en-US" sz="1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68" y="1524000"/>
            <a:ext cx="8497744" cy="514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4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Micron ratings of Allison filters and Allison required filtration levels are based on transmission design and developmental testing</a:t>
            </a:r>
          </a:p>
          <a:p>
            <a:r>
              <a:rPr lang="en-US" dirty="0" smtClean="0"/>
              <a:t>Using non-genuine filters can result in:</a:t>
            </a:r>
          </a:p>
          <a:p>
            <a:pPr lvl="1"/>
            <a:r>
              <a:rPr lang="en-US" dirty="0" smtClean="0"/>
              <a:t>Degraded performance</a:t>
            </a:r>
          </a:p>
          <a:p>
            <a:pPr lvl="1"/>
            <a:r>
              <a:rPr lang="en-US" dirty="0" smtClean="0"/>
              <a:t>Increased wear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amage</a:t>
            </a:r>
          </a:p>
          <a:p>
            <a:pPr lvl="1"/>
            <a:r>
              <a:rPr lang="en-US" dirty="0" smtClean="0"/>
              <a:t>Additional lifecycle cost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71485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Capacitization</a:t>
            </a:r>
            <a:endParaRPr lang="en-US" dirty="0" smtClean="0"/>
          </a:p>
          <a:p>
            <a:pPr lvl="1"/>
            <a:r>
              <a:rPr lang="en-US" dirty="0" smtClean="0"/>
              <a:t>Using filters with micron ratings less than Allison genuine or factory approved filters will require more frequent changes due to filter become full at a faster rate</a:t>
            </a:r>
          </a:p>
          <a:p>
            <a:pPr lvl="2"/>
            <a:r>
              <a:rPr lang="en-US" dirty="0" smtClean="0"/>
              <a:t>Filter changes are based on filter capacity and ability to flow an adequate amount of fluid</a:t>
            </a:r>
          </a:p>
          <a:p>
            <a:pPr lvl="3"/>
            <a:r>
              <a:rPr lang="en-US" dirty="0" smtClean="0"/>
              <a:t>Prevents operational problems</a:t>
            </a:r>
          </a:p>
          <a:p>
            <a:pPr lvl="3"/>
            <a:r>
              <a:rPr lang="en-US" dirty="0" smtClean="0"/>
              <a:t>Prevents component damage</a:t>
            </a:r>
          </a:p>
          <a:p>
            <a:pPr lvl="1"/>
            <a:r>
              <a:rPr lang="en-US" dirty="0" smtClean="0"/>
              <a:t>3000/4000 series transmissions utilize a non-bypass filtration system</a:t>
            </a:r>
          </a:p>
          <a:p>
            <a:pPr lvl="2"/>
            <a:r>
              <a:rPr lang="en-US" dirty="0" smtClean="0"/>
              <a:t>Some models do not provide a feature to alert operator of a </a:t>
            </a:r>
            <a:r>
              <a:rPr lang="en-US" dirty="0" err="1" smtClean="0"/>
              <a:t>capacitized</a:t>
            </a:r>
            <a:r>
              <a:rPr lang="en-US" dirty="0" smtClean="0"/>
              <a:t> filter requiring a change</a:t>
            </a:r>
          </a:p>
          <a:p>
            <a:pPr lvl="3"/>
            <a:r>
              <a:rPr lang="en-US" dirty="0" smtClean="0"/>
              <a:t>System does not monitor pressure difference between filter intake and outlet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96879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Allison Approved Fluids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Transmission fluid functions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Operate over a wide temperature range</a:t>
            </a:r>
          </a:p>
          <a:p>
            <a:pPr lvl="2"/>
            <a:r>
              <a:rPr lang="en-US" dirty="0" smtClean="0"/>
              <a:t>Provide stability and essential lubricating flow at low temperature</a:t>
            </a:r>
          </a:p>
          <a:p>
            <a:pPr lvl="2"/>
            <a:r>
              <a:rPr lang="en-US" dirty="0" smtClean="0"/>
              <a:t>Maintain lubricating qualities and fluid film thickness at elevated temperatures</a:t>
            </a:r>
          </a:p>
          <a:p>
            <a:pPr lvl="1"/>
            <a:r>
              <a:rPr lang="en-US" dirty="0" smtClean="0"/>
              <a:t>Compatibility with a variety of seal materials</a:t>
            </a:r>
          </a:p>
          <a:p>
            <a:pPr lvl="1"/>
            <a:r>
              <a:rPr lang="en-US" dirty="0" smtClean="0"/>
              <a:t>Maintain contaminate suspension introduced in, or generated by, transmission</a:t>
            </a:r>
          </a:p>
          <a:p>
            <a:pPr lvl="1"/>
            <a:r>
              <a:rPr lang="en-US" dirty="0" smtClean="0"/>
              <a:t>Provide a level of oxidation resistance</a:t>
            </a:r>
          </a:p>
          <a:p>
            <a:pPr lvl="1"/>
            <a:r>
              <a:rPr lang="en-US" dirty="0" smtClean="0"/>
              <a:t>Minimize fluid foaming</a:t>
            </a:r>
          </a:p>
          <a:p>
            <a:pPr lvl="2"/>
            <a:r>
              <a:rPr lang="en-US" dirty="0" smtClean="0"/>
              <a:t>Reduces fluid film and clutch apply force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624756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3276600"/>
          </a:xfrm>
          <a:ln>
            <a:noFill/>
          </a:ln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Capacitization</a:t>
            </a:r>
            <a:r>
              <a:rPr lang="en-US" sz="1400" dirty="0" smtClean="0"/>
              <a:t> (cont’d)</a:t>
            </a:r>
          </a:p>
          <a:p>
            <a:pPr lvl="1"/>
            <a:r>
              <a:rPr lang="en-US" dirty="0" smtClean="0"/>
              <a:t>Continual operating of a </a:t>
            </a:r>
            <a:r>
              <a:rPr lang="en-US" dirty="0" err="1" smtClean="0"/>
              <a:t>capacitized</a:t>
            </a:r>
            <a:r>
              <a:rPr lang="en-US" dirty="0" smtClean="0"/>
              <a:t> filter in a non-bypass system will:</a:t>
            </a:r>
          </a:p>
          <a:p>
            <a:pPr lvl="2"/>
            <a:r>
              <a:rPr lang="en-US" dirty="0" smtClean="0"/>
              <a:t>Reach a pressure differential sufficient to collapse filter</a:t>
            </a:r>
          </a:p>
          <a:p>
            <a:pPr lvl="2"/>
            <a:r>
              <a:rPr lang="en-US" dirty="0" smtClean="0"/>
              <a:t>Trapped filter debris is pulled into hydraulic system causing potential damage to:</a:t>
            </a:r>
          </a:p>
          <a:p>
            <a:pPr lvl="3"/>
            <a:r>
              <a:rPr lang="en-US" dirty="0" smtClean="0"/>
              <a:t>Charging pump</a:t>
            </a:r>
          </a:p>
          <a:p>
            <a:pPr lvl="3"/>
            <a:r>
              <a:rPr lang="en-US" dirty="0" smtClean="0"/>
              <a:t>Bushings</a:t>
            </a:r>
          </a:p>
          <a:p>
            <a:pPr lvl="3"/>
            <a:r>
              <a:rPr lang="en-US" dirty="0" smtClean="0"/>
              <a:t>Bearings</a:t>
            </a:r>
          </a:p>
          <a:p>
            <a:pPr lvl="3"/>
            <a:r>
              <a:rPr lang="en-US" dirty="0" smtClean="0"/>
              <a:t>Bearing/bushing surfaces</a:t>
            </a:r>
          </a:p>
          <a:p>
            <a:pPr lvl="3"/>
            <a:r>
              <a:rPr lang="en-US" dirty="0" smtClean="0"/>
              <a:t>Clutches</a:t>
            </a:r>
          </a:p>
          <a:p>
            <a:pPr lvl="4"/>
            <a:r>
              <a:rPr lang="en-US" dirty="0" smtClean="0"/>
              <a:t>Due to debris causing valves to stick in valve bores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542625"/>
            <a:ext cx="5791200" cy="223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600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dirty="0" smtClean="0"/>
              <a:t>Filter change intervals are based on the use of Allison approved filters</a:t>
            </a:r>
          </a:p>
          <a:p>
            <a:r>
              <a:rPr lang="en-US" dirty="0" smtClean="0"/>
              <a:t>Beginning in build year 2008</a:t>
            </a:r>
          </a:p>
          <a:p>
            <a:pPr lvl="1"/>
            <a:r>
              <a:rPr lang="en-US" dirty="0" smtClean="0"/>
              <a:t>2010, 3000 and 4000 series transmissions equipped with Filter Life Monitor</a:t>
            </a:r>
          </a:p>
          <a:p>
            <a:pPr lvl="2"/>
            <a:r>
              <a:rPr lang="en-US" dirty="0" smtClean="0"/>
              <a:t>Alerts operator when main and lube filters must be changed</a:t>
            </a:r>
          </a:p>
          <a:p>
            <a:pPr lvl="2"/>
            <a:r>
              <a:rPr lang="en-US" dirty="0" smtClean="0"/>
              <a:t>Vehicle manufacturer chooses whether or not this feature is installed in a vehicle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443684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Warranty considerations</a:t>
            </a:r>
          </a:p>
          <a:p>
            <a:pPr lvl="1"/>
            <a:r>
              <a:rPr lang="en-US" dirty="0" smtClean="0"/>
              <a:t>A transmission that experiences a failure that is equipped with a non-genuine filter does not immediately void warranty</a:t>
            </a:r>
          </a:p>
          <a:p>
            <a:pPr lvl="2"/>
            <a:r>
              <a:rPr lang="en-US" dirty="0" smtClean="0"/>
              <a:t>Allison Transmission cannot, by law, make warranty contingent upon using Allison approved filters</a:t>
            </a:r>
          </a:p>
          <a:p>
            <a:pPr lvl="2"/>
            <a:r>
              <a:rPr lang="en-US" dirty="0" smtClean="0"/>
              <a:t>BUT, warranty can be denied if failure is due to the non-approved filter</a:t>
            </a:r>
          </a:p>
          <a:p>
            <a:pPr lvl="1"/>
            <a:r>
              <a:rPr lang="en-US" dirty="0" smtClean="0"/>
              <a:t>Example</a:t>
            </a:r>
          </a:p>
          <a:p>
            <a:pPr lvl="2"/>
            <a:r>
              <a:rPr lang="en-US" dirty="0" smtClean="0"/>
              <a:t>Main and lube filters installed by the factory are printed with “Factory Installed” on filter top cap along with date of filter manufacture</a:t>
            </a:r>
          </a:p>
          <a:p>
            <a:pPr lvl="3"/>
            <a:r>
              <a:rPr lang="en-US" dirty="0" smtClean="0"/>
              <a:t>Aids in instances where transmission failure occurs and questions of filter type and maintenance arise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061316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Warranty considerations</a:t>
            </a:r>
          </a:p>
          <a:p>
            <a:pPr lvl="1"/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2"/>
            <a:r>
              <a:rPr lang="en-US" dirty="0" smtClean="0"/>
              <a:t>Image shows a prior design Gold Series filter with original date stamp</a:t>
            </a:r>
          </a:p>
          <a:p>
            <a:pPr lvl="2"/>
            <a:r>
              <a:rPr lang="en-US" dirty="0" smtClean="0"/>
              <a:t>Filter removed from transmission that failed due to an overheated clutch</a:t>
            </a:r>
          </a:p>
          <a:p>
            <a:pPr lvl="3"/>
            <a:r>
              <a:rPr lang="en-US" dirty="0" smtClean="0"/>
              <a:t>Transmission build date was July 2002</a:t>
            </a:r>
          </a:p>
          <a:p>
            <a:pPr lvl="3"/>
            <a:r>
              <a:rPr lang="en-US" dirty="0" smtClean="0"/>
              <a:t>Transmission failure occurred in 2007</a:t>
            </a:r>
          </a:p>
          <a:p>
            <a:pPr lvl="3"/>
            <a:r>
              <a:rPr lang="en-US" dirty="0" smtClean="0"/>
              <a:t>Could lead to conclusion that filter was from original factory installation</a:t>
            </a:r>
          </a:p>
          <a:p>
            <a:pPr lvl="2"/>
            <a:r>
              <a:rPr lang="en-US" dirty="0" smtClean="0"/>
              <a:t>Use caution when referencing date code on filter</a:t>
            </a:r>
          </a:p>
          <a:p>
            <a:pPr lvl="3"/>
            <a:r>
              <a:rPr lang="en-US" dirty="0" smtClean="0"/>
              <a:t>Service facilities typically buy filter kits in bulk</a:t>
            </a:r>
          </a:p>
          <a:p>
            <a:pPr lvl="3"/>
            <a:r>
              <a:rPr lang="en-US" dirty="0" smtClean="0"/>
              <a:t>Filter with date code of July 2008 could be installed during a fluid change in July of 2009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158858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dirty="0" smtClean="0"/>
              <a:t>Warranty considerations</a:t>
            </a:r>
          </a:p>
          <a:p>
            <a:pPr lvl="1"/>
            <a:r>
              <a:rPr lang="en-US" dirty="0" smtClean="0"/>
              <a:t>Example</a:t>
            </a:r>
            <a:r>
              <a:rPr lang="en-US" sz="1200" dirty="0" smtClean="0"/>
              <a:t> (cont’d)</a:t>
            </a:r>
          </a:p>
          <a:p>
            <a:pPr lvl="2"/>
            <a:r>
              <a:rPr lang="en-US" dirty="0" smtClean="0"/>
              <a:t>In instances where an Allison service facility does not perform many fluid/filter changes:</a:t>
            </a:r>
          </a:p>
          <a:p>
            <a:pPr lvl="3"/>
            <a:r>
              <a:rPr lang="en-US" dirty="0" smtClean="0"/>
              <a:t>Turn over of filter kits is slow</a:t>
            </a:r>
          </a:p>
          <a:p>
            <a:pPr lvl="3"/>
            <a:r>
              <a:rPr lang="en-US" dirty="0" smtClean="0"/>
              <a:t>Must determine from customer when last filter changes was completed and by whom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061109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Incorrect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724400" cy="5181600"/>
          </a:xfrm>
          <a:ln>
            <a:noFill/>
          </a:ln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High fluid level</a:t>
            </a:r>
          </a:p>
          <a:p>
            <a:pPr lvl="1"/>
            <a:r>
              <a:rPr lang="en-US" dirty="0" smtClean="0"/>
              <a:t>If fluid level is filled to a point where it is allows to contact rotating components, the fluid will become aerated</a:t>
            </a:r>
          </a:p>
          <a:p>
            <a:pPr lvl="1"/>
            <a:r>
              <a:rPr lang="en-US" dirty="0" smtClean="0"/>
              <a:t>Aerated fluid commonly causes:</a:t>
            </a:r>
          </a:p>
          <a:p>
            <a:pPr lvl="2"/>
            <a:r>
              <a:rPr lang="en-US" dirty="0" smtClean="0"/>
              <a:t>Erratic shifts</a:t>
            </a:r>
          </a:p>
          <a:p>
            <a:pPr lvl="2"/>
            <a:r>
              <a:rPr lang="en-US" dirty="0" smtClean="0"/>
              <a:t>Shift flare and/or slipping shifts</a:t>
            </a:r>
          </a:p>
          <a:p>
            <a:pPr lvl="2"/>
            <a:r>
              <a:rPr lang="en-US" dirty="0" smtClean="0"/>
              <a:t>Fluid discharge through transmission breather</a:t>
            </a:r>
          </a:p>
          <a:p>
            <a:pPr lvl="2"/>
            <a:r>
              <a:rPr lang="en-US" dirty="0" smtClean="0"/>
              <a:t>Elevated operating temperature</a:t>
            </a:r>
          </a:p>
          <a:p>
            <a:pPr lvl="2"/>
            <a:r>
              <a:rPr lang="en-US" dirty="0" smtClean="0"/>
              <a:t>Accelerated fluid oxidation</a:t>
            </a:r>
          </a:p>
          <a:p>
            <a:pPr lvl="2"/>
            <a:r>
              <a:rPr lang="en-US" dirty="0" smtClean="0"/>
              <a:t>Reduction in fluid lubricating film</a:t>
            </a:r>
          </a:p>
          <a:p>
            <a:pPr lvl="2"/>
            <a:r>
              <a:rPr lang="en-US" dirty="0" smtClean="0"/>
              <a:t>Possible vehicle performance issues</a:t>
            </a:r>
          </a:p>
          <a:p>
            <a:pPr lvl="3"/>
            <a:r>
              <a:rPr lang="en-US" dirty="0" smtClean="0"/>
              <a:t>When operating in </a:t>
            </a:r>
            <a:r>
              <a:rPr lang="en-US" dirty="0" err="1" smtClean="0"/>
              <a:t>coverter</a:t>
            </a:r>
            <a:r>
              <a:rPr lang="en-US" dirty="0" smtClean="0"/>
              <a:t> mode</a:t>
            </a:r>
          </a:p>
          <a:p>
            <a:pPr lvl="2"/>
            <a:r>
              <a:rPr lang="en-US" dirty="0" smtClean="0"/>
              <a:t>Reduced transmission retarder performance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691" y="1371600"/>
            <a:ext cx="4038600" cy="319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785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Incorrect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518160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dirty="0" smtClean="0"/>
              <a:t>Low fluid level</a:t>
            </a:r>
          </a:p>
          <a:p>
            <a:pPr lvl="1"/>
            <a:r>
              <a:rPr lang="en-US" dirty="0" smtClean="0"/>
              <a:t>Can cause same issues as high fluid levels</a:t>
            </a:r>
          </a:p>
          <a:p>
            <a:pPr lvl="1"/>
            <a:r>
              <a:rPr lang="en-US" dirty="0" smtClean="0"/>
              <a:t>Fluid typically does not contain air bubbles</a:t>
            </a:r>
          </a:p>
          <a:p>
            <a:pPr lvl="2"/>
            <a:r>
              <a:rPr lang="en-US" dirty="0" smtClean="0"/>
              <a:t>Unless fluid is not in 100% contact with suction filter</a:t>
            </a:r>
          </a:p>
          <a:p>
            <a:pPr lvl="1"/>
            <a:r>
              <a:rPr lang="en-US" dirty="0" smtClean="0"/>
              <a:t>If fluid level become low enough:</a:t>
            </a:r>
          </a:p>
          <a:p>
            <a:pPr lvl="2"/>
            <a:r>
              <a:rPr lang="en-US" dirty="0" smtClean="0"/>
              <a:t>Ability of transmission to maintain adequate supply of lubrication is impacted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997222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</a:t>
            </a:r>
            <a:r>
              <a:rPr lang="en-US" dirty="0" smtClean="0"/>
              <a:t>Study – Low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</a:t>
            </a:r>
          </a:p>
          <a:p>
            <a:pPr lvl="1"/>
            <a:r>
              <a:rPr lang="en-US" dirty="0" smtClean="0"/>
              <a:t>Customer complaining of shift flares when loaded</a:t>
            </a:r>
            <a:endParaRPr lang="en-US" dirty="0" smtClean="0"/>
          </a:p>
          <a:p>
            <a:pPr lvl="2"/>
            <a:r>
              <a:rPr lang="en-US" dirty="0" smtClean="0"/>
              <a:t>Vehicle mileage at failure </a:t>
            </a:r>
            <a:r>
              <a:rPr lang="en-US" dirty="0" smtClean="0"/>
              <a:t>334,111 (537,700 Km)</a:t>
            </a:r>
            <a:endParaRPr lang="en-US" dirty="0" smtClean="0"/>
          </a:p>
          <a:p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4560P (6610125477)</a:t>
            </a:r>
          </a:p>
          <a:p>
            <a:pPr lvl="1"/>
            <a:r>
              <a:rPr lang="en-US" dirty="0" smtClean="0"/>
              <a:t>Original with no previous transmission repairs</a:t>
            </a:r>
            <a:endParaRPr lang="en-US" dirty="0" smtClean="0"/>
          </a:p>
          <a:p>
            <a:r>
              <a:rPr lang="en-US" dirty="0" smtClean="0"/>
              <a:t>Vocation</a:t>
            </a:r>
          </a:p>
          <a:p>
            <a:pPr lvl="1"/>
            <a:r>
              <a:rPr lang="en-US" dirty="0" smtClean="0"/>
              <a:t>Dump truck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43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Steps taken</a:t>
            </a:r>
          </a:p>
          <a:p>
            <a:pPr lvl="1"/>
            <a:r>
              <a:rPr lang="en-US" dirty="0" smtClean="0"/>
              <a:t>Fluid level verified two gallons low by OEM dipstick</a:t>
            </a:r>
          </a:p>
          <a:p>
            <a:pPr lvl="1"/>
            <a:r>
              <a:rPr lang="en-US" dirty="0" smtClean="0"/>
              <a:t>Transmission fluid leak fount at PTO hydraulic fitting</a:t>
            </a:r>
          </a:p>
          <a:p>
            <a:pPr lvl="1"/>
            <a:r>
              <a:rPr lang="en-US" dirty="0" smtClean="0"/>
              <a:t>Fluid level corrected</a:t>
            </a:r>
          </a:p>
          <a:p>
            <a:pPr lvl="1"/>
            <a:r>
              <a:rPr lang="en-US" dirty="0" smtClean="0"/>
              <a:t>Transmission stall test performed</a:t>
            </a:r>
          </a:p>
          <a:p>
            <a:pPr lvl="2"/>
            <a:r>
              <a:rPr lang="en-US" dirty="0" smtClean="0"/>
              <a:t>Turbine speed did not remain stationary in 1</a:t>
            </a:r>
            <a:r>
              <a:rPr lang="en-US" baseline="30000" dirty="0" smtClean="0"/>
              <a:t>st</a:t>
            </a:r>
            <a:r>
              <a:rPr lang="en-US" dirty="0" smtClean="0"/>
              <a:t>, 4</a:t>
            </a:r>
            <a:r>
              <a:rPr lang="en-US" baseline="30000" dirty="0" smtClean="0"/>
              <a:t>th</a:t>
            </a:r>
            <a:r>
              <a:rPr lang="en-US" dirty="0" smtClean="0"/>
              <a:t>, 5</a:t>
            </a:r>
            <a:r>
              <a:rPr lang="en-US" baseline="30000" dirty="0" smtClean="0"/>
              <a:t>th</a:t>
            </a:r>
            <a:r>
              <a:rPr lang="en-US" dirty="0" smtClean="0"/>
              <a:t> and 6</a:t>
            </a:r>
            <a:r>
              <a:rPr lang="en-US" baseline="30000" dirty="0" smtClean="0"/>
              <a:t>th</a:t>
            </a:r>
            <a:r>
              <a:rPr lang="en-US" dirty="0" smtClean="0"/>
              <a:t> ranges</a:t>
            </a:r>
          </a:p>
          <a:p>
            <a:pPr lvl="1"/>
            <a:r>
              <a:rPr lang="en-US" dirty="0" smtClean="0"/>
              <a:t>Main pressure measured</a:t>
            </a:r>
          </a:p>
          <a:p>
            <a:pPr lvl="2"/>
            <a:r>
              <a:rPr lang="en-US" dirty="0" smtClean="0"/>
              <a:t>Results below specification</a:t>
            </a:r>
          </a:p>
          <a:p>
            <a:pPr lvl="1"/>
            <a:r>
              <a:rPr lang="en-US" dirty="0" smtClean="0"/>
              <a:t>Transmission control module removed</a:t>
            </a:r>
          </a:p>
          <a:p>
            <a:pPr lvl="2"/>
            <a:r>
              <a:rPr lang="en-US" dirty="0" smtClean="0"/>
              <a:t>Suction filter full of clutch material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43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28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Steps taken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Transmission removed and disassembled which revealed:</a:t>
            </a:r>
          </a:p>
          <a:p>
            <a:pPr lvl="2"/>
            <a:r>
              <a:rPr lang="en-US" dirty="0" smtClean="0"/>
              <a:t>Overheat condition present only in P2 planetary gear set</a:t>
            </a:r>
          </a:p>
          <a:p>
            <a:pPr lvl="2"/>
            <a:r>
              <a:rPr lang="en-US" dirty="0" smtClean="0"/>
              <a:t>Metal discoloration dispersed evenly across gear set</a:t>
            </a:r>
          </a:p>
          <a:p>
            <a:pPr lvl="3"/>
            <a:r>
              <a:rPr lang="en-US" dirty="0" smtClean="0"/>
              <a:t>Indicates excessive temperature did not begin in localized area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94" y="3810000"/>
            <a:ext cx="4351506" cy="25146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112" y="3429000"/>
            <a:ext cx="4169288" cy="3200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683047" y="6583891"/>
            <a:ext cx="1793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Rear face of P2 carrier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9686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Allison Approved Fluids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Transmission fluid functions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Remain non-corrosive to all transmission components</a:t>
            </a:r>
          </a:p>
          <a:p>
            <a:pPr lvl="1"/>
            <a:r>
              <a:rPr lang="en-US" dirty="0" smtClean="0"/>
              <a:t>Create protective barrier between operating surfaces</a:t>
            </a:r>
          </a:p>
          <a:p>
            <a:pPr lvl="2"/>
            <a:r>
              <a:rPr lang="en-US" dirty="0" smtClean="0"/>
              <a:t>Prevents/minimizes component contact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709537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038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Steps taken</a:t>
            </a:r>
            <a:r>
              <a:rPr lang="en-US" sz="1200" dirty="0" smtClean="0"/>
              <a:t> (cont’d)</a:t>
            </a:r>
          </a:p>
          <a:p>
            <a:pPr lvl="1"/>
            <a:r>
              <a:rPr lang="en-US" dirty="0" smtClean="0"/>
              <a:t>P2 spindle carriers cut into spindle retainer equally</a:t>
            </a:r>
          </a:p>
          <a:p>
            <a:pPr lvl="2"/>
            <a:r>
              <a:rPr lang="en-US" dirty="0" smtClean="0"/>
              <a:t>Caused by excessive friction between</a:t>
            </a:r>
          </a:p>
          <a:p>
            <a:pPr lvl="3"/>
            <a:r>
              <a:rPr lang="en-US" dirty="0" smtClean="0"/>
              <a:t>Carrier gears</a:t>
            </a:r>
          </a:p>
          <a:p>
            <a:pPr lvl="3"/>
            <a:r>
              <a:rPr lang="en-US" dirty="0" smtClean="0"/>
              <a:t>Bearings</a:t>
            </a:r>
          </a:p>
          <a:p>
            <a:pPr lvl="3"/>
            <a:r>
              <a:rPr lang="en-US" dirty="0" smtClean="0"/>
              <a:t>Spindles</a:t>
            </a:r>
          </a:p>
          <a:p>
            <a:pPr lvl="2"/>
            <a:r>
              <a:rPr lang="en-US" dirty="0" smtClean="0"/>
              <a:t>Excessive friction creates excessive heat</a:t>
            </a:r>
          </a:p>
          <a:p>
            <a:pPr lvl="2"/>
            <a:r>
              <a:rPr lang="en-US" dirty="0" smtClean="0"/>
              <a:t>High temperatures created in P2 planetary due to this friction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349" y="1143000"/>
            <a:ext cx="2680559" cy="25907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821866" y="3744433"/>
            <a:ext cx="18502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Front face of P2 carrier</a:t>
            </a:r>
            <a:endParaRPr lang="en-US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189" y="4114800"/>
            <a:ext cx="2453854" cy="2250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47355" y="6324600"/>
            <a:ext cx="2543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P2 carrier bearings, spindles and gears not fused together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744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7543800" cy="1524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All friction plates show signs of excessive temperature</a:t>
            </a:r>
          </a:p>
          <a:p>
            <a:pPr lvl="1"/>
            <a:r>
              <a:rPr lang="en-US" dirty="0" smtClean="0"/>
              <a:t>C5 clutch pack severely burnt</a:t>
            </a:r>
          </a:p>
          <a:p>
            <a:pPr lvl="2"/>
            <a:r>
              <a:rPr lang="en-US" dirty="0" smtClean="0"/>
              <a:t>Lost most of its friction material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048000"/>
            <a:ext cx="5943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How could this condition be caused by low fluid level?</a:t>
            </a:r>
          </a:p>
          <a:p>
            <a:pPr lvl="1"/>
            <a:r>
              <a:rPr lang="en-US" dirty="0" smtClean="0"/>
              <a:t>Transmission most likely operated for extended periods in 5</a:t>
            </a:r>
            <a:r>
              <a:rPr lang="en-US" baseline="30000" dirty="0" smtClean="0"/>
              <a:t>th</a:t>
            </a:r>
            <a:r>
              <a:rPr lang="en-US" dirty="0" smtClean="0"/>
              <a:t> and 6</a:t>
            </a:r>
            <a:r>
              <a:rPr lang="en-US" baseline="30000" dirty="0" smtClean="0"/>
              <a:t>th</a:t>
            </a:r>
            <a:r>
              <a:rPr lang="en-US" dirty="0" smtClean="0"/>
              <a:t> ranges</a:t>
            </a:r>
          </a:p>
          <a:p>
            <a:pPr lvl="2"/>
            <a:r>
              <a:rPr lang="en-US" dirty="0" smtClean="0"/>
              <a:t>Due to only P2 showing excessive temperature effects</a:t>
            </a:r>
          </a:p>
          <a:p>
            <a:pPr lvl="1"/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and 6</a:t>
            </a:r>
            <a:r>
              <a:rPr lang="en-US" baseline="30000" dirty="0" smtClean="0"/>
              <a:t>th</a:t>
            </a:r>
            <a:r>
              <a:rPr lang="en-US" dirty="0" smtClean="0"/>
              <a:t> ranges are overdrive in 3000/4000 series</a:t>
            </a:r>
          </a:p>
          <a:p>
            <a:pPr lvl="2"/>
            <a:r>
              <a:rPr lang="en-US" dirty="0" smtClean="0"/>
              <a:t>Rotational speed of main shaft is greatest in these ranges</a:t>
            </a:r>
          </a:p>
          <a:p>
            <a:pPr lvl="2"/>
            <a:r>
              <a:rPr lang="en-US" dirty="0" smtClean="0"/>
              <a:t>Power from engine is input into P2 planetary gear set by P2 carrier</a:t>
            </a:r>
          </a:p>
          <a:p>
            <a:pPr lvl="3"/>
            <a:r>
              <a:rPr lang="en-US" dirty="0" smtClean="0"/>
              <a:t>Connected to C2 clutch drive hub</a:t>
            </a:r>
          </a:p>
          <a:p>
            <a:pPr lvl="3"/>
            <a:r>
              <a:rPr lang="en-US" dirty="0" smtClean="0"/>
              <a:t>Driven by C2 clutch</a:t>
            </a:r>
          </a:p>
          <a:p>
            <a:pPr lvl="1"/>
            <a:r>
              <a:rPr lang="en-US" dirty="0" smtClean="0"/>
              <a:t>Low fluid level caused insufficient lubrication to C5 clutch pack</a:t>
            </a:r>
          </a:p>
          <a:p>
            <a:pPr lvl="2"/>
            <a:r>
              <a:rPr lang="en-US" dirty="0" smtClean="0"/>
              <a:t>Resulting in overheat of clutch friction material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80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How could this condition be caused by low fluid level? (cont’d)</a:t>
            </a:r>
          </a:p>
          <a:p>
            <a:pPr lvl="1"/>
            <a:r>
              <a:rPr lang="en-US" dirty="0" smtClean="0"/>
              <a:t>Condition worsened as rotation speed of output shaft increased</a:t>
            </a:r>
          </a:p>
          <a:p>
            <a:pPr lvl="2"/>
            <a:r>
              <a:rPr lang="en-US" dirty="0" smtClean="0"/>
              <a:t>Increased speed requires sufficient quantity of lubricating fluid to maintain “film” between clutch plates</a:t>
            </a:r>
          </a:p>
          <a:p>
            <a:pPr lvl="1"/>
            <a:r>
              <a:rPr lang="en-US" dirty="0" smtClean="0"/>
              <a:t>Friction material from C5 and C2 clutch plates collected by suction filter</a:t>
            </a:r>
          </a:p>
          <a:p>
            <a:pPr lvl="2"/>
            <a:r>
              <a:rPr lang="en-US" dirty="0" smtClean="0"/>
              <a:t>Ultimately restricting fluid flow through filter</a:t>
            </a:r>
          </a:p>
          <a:p>
            <a:pPr lvl="1"/>
            <a:r>
              <a:rPr lang="en-US" dirty="0" smtClean="0"/>
              <a:t>With C2 clutch pack applied in 5</a:t>
            </a:r>
            <a:r>
              <a:rPr lang="en-US" baseline="30000" dirty="0" smtClean="0"/>
              <a:t>th</a:t>
            </a:r>
            <a:r>
              <a:rPr lang="en-US" dirty="0" smtClean="0"/>
              <a:t> and 6</a:t>
            </a:r>
            <a:r>
              <a:rPr lang="en-US" baseline="30000" dirty="0" smtClean="0"/>
              <a:t>th</a:t>
            </a:r>
            <a:r>
              <a:rPr lang="en-US" dirty="0" smtClean="0"/>
              <a:t> ranges, clutch is severely overheated</a:t>
            </a:r>
          </a:p>
          <a:p>
            <a:pPr lvl="2"/>
            <a:r>
              <a:rPr lang="en-US" dirty="0" smtClean="0"/>
              <a:t>Due to excessive slip</a:t>
            </a:r>
          </a:p>
          <a:p>
            <a:pPr lvl="3"/>
            <a:r>
              <a:rPr lang="en-US" dirty="0" smtClean="0"/>
              <a:t>Occurred due to suction filter restriction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49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Restricted suction filter caused reduced main pressure</a:t>
            </a:r>
          </a:p>
          <a:p>
            <a:pPr lvl="1"/>
            <a:r>
              <a:rPr lang="en-US" dirty="0" smtClean="0"/>
              <a:t>Consequently caused reduced clutch pressures</a:t>
            </a:r>
          </a:p>
          <a:p>
            <a:r>
              <a:rPr lang="en-US" dirty="0" smtClean="0"/>
              <a:t>Reduction in C2 clutch pressure caused clutch to slip and overheat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8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Verifying Transmission Fluid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Always use the Oil Level Sensor</a:t>
            </a:r>
          </a:p>
          <a:p>
            <a:pPr lvl="1"/>
            <a:r>
              <a:rPr lang="en-US" dirty="0" smtClean="0"/>
              <a:t>If available and equipped on transmission</a:t>
            </a:r>
          </a:p>
          <a:p>
            <a:r>
              <a:rPr lang="en-US" dirty="0" smtClean="0"/>
              <a:t>Next best method is Allison dipstick or sight gauge</a:t>
            </a:r>
          </a:p>
          <a:p>
            <a:r>
              <a:rPr lang="en-US" dirty="0" smtClean="0"/>
              <a:t>If OEM dipstick is only available and any of Case Study #1 issues are present:</a:t>
            </a:r>
          </a:p>
          <a:p>
            <a:pPr lvl="1"/>
            <a:r>
              <a:rPr lang="en-US" u="sng" dirty="0" smtClean="0"/>
              <a:t>DO NOT</a:t>
            </a:r>
            <a:r>
              <a:rPr lang="en-US" dirty="0" smtClean="0"/>
              <a:t> ASSUME THE DIPSTICK IS CORRECT</a:t>
            </a:r>
          </a:p>
          <a:p>
            <a:r>
              <a:rPr lang="en-US" dirty="0" smtClean="0"/>
              <a:t>Refer to SIL 32-TR-93 for dipstick calibration procedure</a:t>
            </a:r>
          </a:p>
          <a:p>
            <a:pPr lvl="1"/>
            <a:r>
              <a:rPr lang="en-US" dirty="0" smtClean="0"/>
              <a:t>Verifies OEM dipstick is providing </a:t>
            </a:r>
            <a:r>
              <a:rPr lang="en-US" smtClean="0"/>
              <a:t>correct readings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37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Operating Environment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Effects fluid life</a:t>
            </a:r>
          </a:p>
          <a:p>
            <a:r>
              <a:rPr lang="en-US" dirty="0" smtClean="0"/>
              <a:t>Applies to both natural and synthetic fluids</a:t>
            </a:r>
            <a:endParaRPr lang="en-US" dirty="0" smtClean="0"/>
          </a:p>
          <a:p>
            <a:r>
              <a:rPr lang="en-US" dirty="0" smtClean="0"/>
              <a:t>Transmission fluid reacts to its environment and the demands placed on it</a:t>
            </a:r>
          </a:p>
          <a:p>
            <a:r>
              <a:rPr lang="en-US" dirty="0" smtClean="0"/>
              <a:t>Factors that directly effect fluid life</a:t>
            </a:r>
          </a:p>
          <a:p>
            <a:pPr lvl="1"/>
            <a:r>
              <a:rPr lang="en-US" dirty="0" smtClean="0"/>
              <a:t>Amount of oxygen in fluid (oxidation)</a:t>
            </a:r>
          </a:p>
          <a:p>
            <a:pPr lvl="1"/>
            <a:r>
              <a:rPr lang="en-US" dirty="0" smtClean="0"/>
              <a:t>Fluid temperature</a:t>
            </a:r>
          </a:p>
          <a:p>
            <a:pPr lvl="1"/>
            <a:r>
              <a:rPr lang="en-US" dirty="0" smtClean="0"/>
              <a:t>Wear particles</a:t>
            </a:r>
          </a:p>
          <a:p>
            <a:pPr lvl="1"/>
            <a:r>
              <a:rPr lang="en-US" dirty="0" smtClean="0"/>
              <a:t>Transmission duty cycle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9745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Oxidation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Most deciding factor in limiting functional life of transmission fluid</a:t>
            </a:r>
          </a:p>
          <a:p>
            <a:r>
              <a:rPr lang="en-US" dirty="0" smtClean="0"/>
              <a:t>Chemical reaction between transmission fluid and oxygen</a:t>
            </a:r>
          </a:p>
          <a:p>
            <a:r>
              <a:rPr lang="en-US" dirty="0" smtClean="0"/>
              <a:t>Catalytic effect takes place once reaction begins</a:t>
            </a:r>
          </a:p>
          <a:p>
            <a:pPr lvl="1"/>
            <a:r>
              <a:rPr lang="en-US" dirty="0" smtClean="0"/>
              <a:t>Results in formation of acids and iron oxide</a:t>
            </a:r>
          </a:p>
          <a:p>
            <a:r>
              <a:rPr lang="en-US" dirty="0" smtClean="0"/>
              <a:t>Introduction of these byproducts reduce overall fluid performance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62034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Oxidation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Oxidation speed depends on environmental conditions</a:t>
            </a:r>
          </a:p>
          <a:p>
            <a:pPr lvl="1"/>
            <a:r>
              <a:rPr lang="en-US" dirty="0" smtClean="0"/>
              <a:t>Amount of oxygen subjected to fluid</a:t>
            </a:r>
          </a:p>
          <a:p>
            <a:pPr lvl="2"/>
            <a:r>
              <a:rPr lang="en-US" dirty="0" smtClean="0"/>
              <a:t>Air flow through transmission breather</a:t>
            </a:r>
          </a:p>
          <a:p>
            <a:pPr lvl="2"/>
            <a:r>
              <a:rPr lang="en-US" dirty="0" smtClean="0"/>
              <a:t>Fluid aeration related to incorrect fluid level</a:t>
            </a:r>
          </a:p>
          <a:p>
            <a:pPr lvl="1"/>
            <a:r>
              <a:rPr lang="en-US" dirty="0" smtClean="0"/>
              <a:t>Fluid temperature</a:t>
            </a:r>
          </a:p>
          <a:p>
            <a:pPr lvl="2"/>
            <a:r>
              <a:rPr lang="en-US" dirty="0" smtClean="0"/>
              <a:t>Oxidation rate doubles for every 10C/18F degree increase in fluid temperature</a:t>
            </a:r>
          </a:p>
          <a:p>
            <a:pPr lvl="1"/>
            <a:r>
              <a:rPr lang="en-US" dirty="0" smtClean="0"/>
              <a:t>Transmission operational time</a:t>
            </a:r>
          </a:p>
          <a:p>
            <a:pPr lvl="1"/>
            <a:r>
              <a:rPr lang="en-US" dirty="0" smtClean="0"/>
              <a:t>Presence of catalysts</a:t>
            </a:r>
          </a:p>
          <a:p>
            <a:pPr lvl="2"/>
            <a:r>
              <a:rPr lang="en-US" dirty="0" smtClean="0"/>
              <a:t>Water</a:t>
            </a:r>
          </a:p>
          <a:p>
            <a:pPr lvl="2"/>
            <a:r>
              <a:rPr lang="en-US" dirty="0" smtClean="0"/>
              <a:t>Copper</a:t>
            </a:r>
          </a:p>
          <a:p>
            <a:pPr lvl="2"/>
            <a:r>
              <a:rPr lang="en-US" dirty="0" smtClean="0"/>
              <a:t>Aluminum</a:t>
            </a:r>
          </a:p>
          <a:p>
            <a:pPr lvl="2"/>
            <a:r>
              <a:rPr lang="en-US" dirty="0" smtClean="0"/>
              <a:t>Contaminants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1160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Viscosity</a:t>
            </a:r>
          </a:p>
          <a:p>
            <a:pPr lvl="1"/>
            <a:r>
              <a:rPr lang="en-US" dirty="0" smtClean="0"/>
              <a:t>First property to experience measurable change during operation</a:t>
            </a:r>
          </a:p>
          <a:p>
            <a:pPr lvl="1"/>
            <a:r>
              <a:rPr lang="en-US" dirty="0" smtClean="0"/>
              <a:t>Affected by oxidation and shear</a:t>
            </a:r>
          </a:p>
          <a:p>
            <a:pPr lvl="1"/>
            <a:r>
              <a:rPr lang="en-US" dirty="0" smtClean="0"/>
              <a:t>Shear is a normal occurrence in fluids containing Viscosity Index (VI) improvers</a:t>
            </a:r>
          </a:p>
          <a:p>
            <a:pPr lvl="1"/>
            <a:r>
              <a:rPr lang="en-US" dirty="0" smtClean="0"/>
              <a:t>VI improvers are polymer chains</a:t>
            </a:r>
          </a:p>
          <a:p>
            <a:pPr lvl="2"/>
            <a:r>
              <a:rPr lang="en-US" dirty="0" smtClean="0"/>
              <a:t>Temperature sensitive</a:t>
            </a:r>
          </a:p>
          <a:p>
            <a:pPr lvl="2"/>
            <a:r>
              <a:rPr lang="en-US" dirty="0" smtClean="0"/>
              <a:t>Tightly coiled at low temperature</a:t>
            </a:r>
          </a:p>
          <a:p>
            <a:pPr lvl="3"/>
            <a:r>
              <a:rPr lang="en-US" dirty="0" smtClean="0"/>
              <a:t>Have little or no effect on viscosity</a:t>
            </a:r>
          </a:p>
          <a:p>
            <a:pPr lvl="2"/>
            <a:r>
              <a:rPr lang="en-US" dirty="0" smtClean="0"/>
              <a:t>Fluid temperature increase causes polymer chains to unwind</a:t>
            </a:r>
          </a:p>
          <a:p>
            <a:pPr lvl="3"/>
            <a:r>
              <a:rPr lang="en-US" dirty="0" smtClean="0"/>
              <a:t>React with one another to cause viscosity increase in fluid</a:t>
            </a:r>
          </a:p>
          <a:p>
            <a:pPr lvl="2"/>
            <a:r>
              <a:rPr lang="en-US" dirty="0" smtClean="0"/>
              <a:t>Improve fluid viscosity levels of fluid at elevated temperatures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23572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Fluid Analysis Results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Viscosity</a:t>
            </a:r>
            <a:r>
              <a:rPr lang="en-US" sz="1400" dirty="0" smtClean="0"/>
              <a:t> (cont’d)</a:t>
            </a:r>
          </a:p>
          <a:p>
            <a:pPr lvl="1"/>
            <a:r>
              <a:rPr lang="en-US" dirty="0" smtClean="0"/>
              <a:t>Shear</a:t>
            </a:r>
          </a:p>
          <a:p>
            <a:pPr lvl="2"/>
            <a:r>
              <a:rPr lang="en-US" dirty="0" smtClean="0"/>
              <a:t>Function of time and operational severity</a:t>
            </a:r>
          </a:p>
          <a:p>
            <a:pPr lvl="2"/>
            <a:r>
              <a:rPr lang="en-US" dirty="0" smtClean="0"/>
              <a:t>Occurs when polymer passes through a low clearance, high stress meshing interface</a:t>
            </a:r>
          </a:p>
          <a:p>
            <a:pPr lvl="3"/>
            <a:r>
              <a:rPr lang="en-US" dirty="0" err="1" smtClean="0"/>
              <a:t>Planetery</a:t>
            </a:r>
            <a:r>
              <a:rPr lang="en-US" dirty="0" smtClean="0"/>
              <a:t> gears</a:t>
            </a:r>
          </a:p>
          <a:p>
            <a:pPr lvl="3"/>
            <a:r>
              <a:rPr lang="en-US" dirty="0" smtClean="0"/>
              <a:t>Charging pump</a:t>
            </a:r>
          </a:p>
          <a:p>
            <a:pPr lvl="3"/>
            <a:r>
              <a:rPr lang="en-US" dirty="0" smtClean="0"/>
              <a:t>Clutch plates</a:t>
            </a:r>
          </a:p>
          <a:p>
            <a:pPr lvl="3"/>
            <a:r>
              <a:rPr lang="en-US" dirty="0" smtClean="0"/>
              <a:t>Retarder</a:t>
            </a:r>
          </a:p>
          <a:p>
            <a:pPr lvl="3"/>
            <a:r>
              <a:rPr lang="en-US" dirty="0" smtClean="0"/>
              <a:t>Torque converter</a:t>
            </a:r>
          </a:p>
          <a:p>
            <a:pPr lvl="2"/>
            <a:r>
              <a:rPr lang="en-US" dirty="0" smtClean="0"/>
              <a:t>Polymer chains are cut or “sheared” into smaller pieces</a:t>
            </a:r>
          </a:p>
          <a:p>
            <a:pPr lvl="3"/>
            <a:r>
              <a:rPr lang="en-US" dirty="0" smtClean="0"/>
              <a:t>Begins to reduce elevated temperature viscosity of fluid</a:t>
            </a:r>
          </a:p>
          <a:p>
            <a:pPr lvl="4"/>
            <a:r>
              <a:rPr lang="en-US" dirty="0" smtClean="0"/>
              <a:t>Happens almost immediately</a:t>
            </a:r>
          </a:p>
          <a:p>
            <a:pPr lvl="4"/>
            <a:r>
              <a:rPr lang="en-US" dirty="0" smtClean="0"/>
              <a:t>Continues at a decreasing rate over life of fluid until base stock viscosity is reached</a:t>
            </a:r>
          </a:p>
          <a:p>
            <a:pPr lvl="2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014533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2755</Words>
  <Application>Microsoft Office PowerPoint</Application>
  <PresentationFormat>On-screen Show (4:3)</PresentationFormat>
  <Paragraphs>419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Introduction</vt:lpstr>
      <vt:lpstr>Allison Approved Fluids</vt:lpstr>
      <vt:lpstr>Allison Approved Fluids</vt:lpstr>
      <vt:lpstr>Allison Approved Fluids</vt:lpstr>
      <vt:lpstr>Operating Environment</vt:lpstr>
      <vt:lpstr>Oxidation</vt:lpstr>
      <vt:lpstr>Oxidation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Interpreting Fluid Analysis Results</vt:lpstr>
      <vt:lpstr>Filters</vt:lpstr>
      <vt:lpstr>Filters</vt:lpstr>
      <vt:lpstr>Filters</vt:lpstr>
      <vt:lpstr>Filters</vt:lpstr>
      <vt:lpstr>Filters</vt:lpstr>
      <vt:lpstr>Filters</vt:lpstr>
      <vt:lpstr>Filters</vt:lpstr>
      <vt:lpstr>Incorrect Fluid Level</vt:lpstr>
      <vt:lpstr>Incorrect Fluid Level</vt:lpstr>
      <vt:lpstr>Case Study – Low Fluid Level</vt:lpstr>
      <vt:lpstr>Case Study #1</vt:lpstr>
      <vt:lpstr>Case Study #1</vt:lpstr>
      <vt:lpstr>Case Study #1</vt:lpstr>
      <vt:lpstr>Case Study #1</vt:lpstr>
      <vt:lpstr>Case Study #1</vt:lpstr>
      <vt:lpstr>Case Study #1</vt:lpstr>
      <vt:lpstr>Case Study #1</vt:lpstr>
      <vt:lpstr>Verifying Transmission Fluid Level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Owner</dc:creator>
  <cp:lastModifiedBy>Scott Scull</cp:lastModifiedBy>
  <cp:revision>78</cp:revision>
  <dcterms:created xsi:type="dcterms:W3CDTF">2006-08-16T00:00:00Z</dcterms:created>
  <dcterms:modified xsi:type="dcterms:W3CDTF">2014-12-21T18:21:55Z</dcterms:modified>
</cp:coreProperties>
</file>